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9" r:id="rId4"/>
    <p:sldId id="269" r:id="rId5"/>
    <p:sldId id="265" r:id="rId6"/>
    <p:sldId id="266" r:id="rId7"/>
    <p:sldId id="270" r:id="rId8"/>
    <p:sldId id="285" r:id="rId9"/>
    <p:sldId id="267" r:id="rId10"/>
    <p:sldId id="286" r:id="rId11"/>
    <p:sldId id="268" r:id="rId12"/>
    <p:sldId id="283" r:id="rId13"/>
    <p:sldId id="284" r:id="rId14"/>
    <p:sldId id="282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7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68233655-89E2-4010-A421-0AC4691866AA}" type="datetimeFigureOut">
              <a:rPr kumimoji="1" lang="ja-JP" altLang="en-US" smtClean="0"/>
              <a:pPr/>
              <a:t>2012/7/4</a:t>
            </a:fld>
            <a:endParaRPr kumimoji="1" lang="ja-JP" alt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506368B7-EF24-4214-85AB-3E44853A9B8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3655-89E2-4010-A421-0AC4691866AA}" type="datetimeFigureOut">
              <a:rPr kumimoji="1" lang="ja-JP" altLang="en-US" smtClean="0"/>
              <a:pPr/>
              <a:t>2012/7/4</a:t>
            </a:fld>
            <a:endParaRPr kumimoji="1" lang="ja-JP" alt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8B7-EF24-4214-85AB-3E44853A9B8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3655-89E2-4010-A421-0AC4691866AA}" type="datetimeFigureOut">
              <a:rPr kumimoji="1" lang="ja-JP" altLang="en-US" smtClean="0"/>
              <a:pPr/>
              <a:t>2012/7/4</a:t>
            </a:fld>
            <a:endParaRPr kumimoji="1" lang="ja-JP" alt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8B7-EF24-4214-85AB-3E44853A9B8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3655-89E2-4010-A421-0AC4691866AA}" type="datetimeFigureOut">
              <a:rPr kumimoji="1" lang="ja-JP" altLang="en-US" smtClean="0"/>
              <a:pPr/>
              <a:t>2012/7/4</a:t>
            </a:fld>
            <a:endParaRPr kumimoji="1" lang="ja-JP" alt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8B7-EF24-4214-85AB-3E44853A9B8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3655-89E2-4010-A421-0AC4691866AA}" type="datetimeFigureOut">
              <a:rPr kumimoji="1" lang="ja-JP" altLang="en-US" smtClean="0"/>
              <a:pPr/>
              <a:t>2012/7/4</a:t>
            </a:fld>
            <a:endParaRPr kumimoji="1" lang="ja-JP" altLang="en-US" dirty="0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8B7-EF24-4214-85AB-3E44853A9B8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3655-89E2-4010-A421-0AC4691866AA}" type="datetimeFigureOut">
              <a:rPr kumimoji="1" lang="ja-JP" altLang="en-US" smtClean="0"/>
              <a:pPr/>
              <a:t>2012/7/4</a:t>
            </a:fld>
            <a:endParaRPr kumimoji="1" lang="ja-JP" alt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8B7-EF24-4214-85AB-3E44853A9B8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3655-89E2-4010-A421-0AC4691866AA}" type="datetimeFigureOut">
              <a:rPr kumimoji="1" lang="ja-JP" altLang="en-US" smtClean="0"/>
              <a:pPr/>
              <a:t>2012/7/4</a:t>
            </a:fld>
            <a:endParaRPr kumimoji="1" lang="ja-JP" alt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8B7-EF24-4214-85AB-3E44853A9B8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3655-89E2-4010-A421-0AC4691866AA}" type="datetimeFigureOut">
              <a:rPr kumimoji="1" lang="ja-JP" altLang="en-US" smtClean="0"/>
              <a:pPr/>
              <a:t>2012/7/4</a:t>
            </a:fld>
            <a:endParaRPr kumimoji="1" lang="ja-JP" altLang="en-US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8B7-EF24-4214-85AB-3E44853A9B8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3655-89E2-4010-A421-0AC4691866AA}" type="datetimeFigureOut">
              <a:rPr kumimoji="1" lang="ja-JP" altLang="en-US" smtClean="0"/>
              <a:pPr/>
              <a:t>2012/7/4</a:t>
            </a:fld>
            <a:endParaRPr kumimoji="1" lang="ja-JP" altLang="en-US" dirty="0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8B7-EF24-4214-85AB-3E44853A9B8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3655-89E2-4010-A421-0AC4691866AA}" type="datetimeFigureOut">
              <a:rPr kumimoji="1" lang="ja-JP" altLang="en-US" smtClean="0"/>
              <a:pPr/>
              <a:t>2012/7/4</a:t>
            </a:fld>
            <a:endParaRPr kumimoji="1" lang="ja-JP" alt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8B7-EF24-4214-85AB-3E44853A9B8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3655-89E2-4010-A421-0AC4691866AA}" type="datetimeFigureOut">
              <a:rPr kumimoji="1" lang="ja-JP" altLang="en-US" smtClean="0"/>
              <a:pPr/>
              <a:t>2012/7/4</a:t>
            </a:fld>
            <a:endParaRPr kumimoji="1" lang="ja-JP" alt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68B7-EF24-4214-85AB-3E44853A9B8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233655-89E2-4010-A421-0AC4691866AA}" type="datetimeFigureOut">
              <a:rPr kumimoji="1" lang="ja-JP" altLang="en-US" smtClean="0"/>
              <a:pPr/>
              <a:t>2012/7/4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06368B7-EF24-4214-85AB-3E44853A9B8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en-US" altLang="ja-JP" sz="1800" dirty="0" smtClean="0"/>
              <a:t>Research Seminar</a:t>
            </a:r>
            <a:br>
              <a:rPr lang="en-US" altLang="ja-JP" sz="1800" dirty="0" smtClean="0"/>
            </a:br>
            <a:r>
              <a:rPr lang="en-US" altLang="ja-JP" sz="1800" dirty="0" smtClean="0"/>
              <a:t>The State of Art of</a:t>
            </a:r>
            <a:br>
              <a:rPr lang="en-US" altLang="ja-JP" sz="1800" dirty="0" smtClean="0"/>
            </a:br>
            <a:r>
              <a:rPr lang="en-US" altLang="ja-JP" sz="1800" dirty="0" smtClean="0"/>
              <a:t> Measuring Poverty and Social Exclusion in the UK and Japan</a:t>
            </a:r>
            <a:br>
              <a:rPr lang="en-US" altLang="ja-JP" sz="1800" dirty="0" smtClean="0"/>
            </a:br>
            <a:r>
              <a:rPr lang="en-US" altLang="ja-JP" sz="1800" dirty="0" smtClean="0"/>
              <a:t>IPSS, Tokyo</a:t>
            </a:r>
            <a:br>
              <a:rPr lang="en-US" altLang="ja-JP" sz="1800" dirty="0" smtClean="0"/>
            </a:br>
            <a:r>
              <a:rPr lang="en-US" altLang="ja-JP" sz="1800" dirty="0" smtClean="0"/>
              <a:t>Time:   January 6th, 2012  9:00</a:t>
            </a:r>
            <a:r>
              <a:rPr lang="ja-JP" altLang="en-US" sz="1800" dirty="0" smtClean="0"/>
              <a:t>～</a:t>
            </a:r>
            <a:r>
              <a:rPr lang="en-US" altLang="ja-JP" sz="1800" dirty="0" smtClean="0"/>
              <a:t>18:00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4400" dirty="0" smtClean="0"/>
              <a:t>Public Perception </a:t>
            </a:r>
            <a:br>
              <a:rPr lang="en-US" altLang="ja-JP" sz="4400" dirty="0" smtClean="0"/>
            </a:br>
            <a:r>
              <a:rPr lang="en-US" altLang="ja-JP" sz="4400" dirty="0" smtClean="0"/>
              <a:t>of Necessities in Japan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Aya Abe</a:t>
            </a:r>
          </a:p>
          <a:p>
            <a:r>
              <a:rPr lang="ja-JP" altLang="en-US" sz="2000" dirty="0" smtClean="0"/>
              <a:t>（</a:t>
            </a:r>
            <a:r>
              <a:rPr lang="en-US" altLang="ja-JP" sz="2000" dirty="0" smtClean="0"/>
              <a:t>National Institute of Population &amp; Social Security Research)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Comparison of A &amp;B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dirty="0" smtClean="0"/>
              <a:t>Items </a:t>
            </a:r>
            <a:r>
              <a:rPr kumimoji="1" lang="en-US" altLang="ja-JP" sz="2000" dirty="0" err="1" smtClean="0"/>
              <a:t>Stat.Different</a:t>
            </a:r>
            <a:r>
              <a:rPr kumimoji="1" lang="en-US" altLang="ja-JP" sz="2000" dirty="0" smtClean="0"/>
              <a:t> at 1% (selected)</a:t>
            </a:r>
            <a:endParaRPr kumimoji="1" lang="ja-JP" altLang="en-US" sz="2000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Microwave-oven 67-39</a:t>
            </a:r>
          </a:p>
          <a:p>
            <a:r>
              <a:rPr lang="en-US" altLang="ja-JP" dirty="0" smtClean="0"/>
              <a:t>Air conditioner 74-47</a:t>
            </a:r>
          </a:p>
          <a:p>
            <a:r>
              <a:rPr kumimoji="1" lang="en-US" altLang="ja-JP" dirty="0" smtClean="0"/>
              <a:t>Computer 35-14</a:t>
            </a:r>
          </a:p>
          <a:p>
            <a:r>
              <a:rPr lang="en-US" altLang="ja-JP" dirty="0" smtClean="0"/>
              <a:t>Camera 38-13</a:t>
            </a:r>
          </a:p>
          <a:p>
            <a:r>
              <a:rPr kumimoji="1" lang="en-US" altLang="ja-JP" dirty="0" smtClean="0"/>
              <a:t>Multiple bedrooms 59-38</a:t>
            </a:r>
          </a:p>
          <a:p>
            <a:r>
              <a:rPr lang="en-US" altLang="ja-JP" dirty="0" smtClean="0"/>
              <a:t>Fire insurance 88-41</a:t>
            </a:r>
          </a:p>
          <a:p>
            <a:r>
              <a:rPr kumimoji="1" lang="en-US" altLang="ja-JP" dirty="0" smtClean="0"/>
              <a:t>Relative’s wedding 73-52</a:t>
            </a:r>
          </a:p>
          <a:p>
            <a:r>
              <a:rPr lang="en-US" altLang="ja-JP" dirty="0" smtClean="0"/>
              <a:t>Automobile 66-33</a:t>
            </a:r>
          </a:p>
          <a:p>
            <a:r>
              <a:rPr kumimoji="1" lang="en-US" altLang="ja-JP" dirty="0" smtClean="0"/>
              <a:t>To be able to save every month 62-38</a:t>
            </a:r>
          </a:p>
          <a:p>
            <a:r>
              <a:rPr lang="en-US" altLang="ja-JP" dirty="0" smtClean="0"/>
              <a:t>Clothes for funeral/weddings (</a:t>
            </a:r>
            <a:r>
              <a:rPr lang="en-US" altLang="ja-JP" dirty="0" err="1" smtClean="0"/>
              <a:t>Reifuku</a:t>
            </a:r>
            <a:r>
              <a:rPr lang="en-US" altLang="ja-JP" dirty="0" smtClean="0"/>
              <a:t>) 42-25</a:t>
            </a:r>
          </a:p>
          <a:p>
            <a:r>
              <a:rPr kumimoji="1" lang="en-US" altLang="ja-JP" dirty="0" smtClean="0"/>
              <a:t>Family’s own kitchen 85-67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dirty="0" smtClean="0"/>
              <a:t>Items w/o </a:t>
            </a:r>
            <a:r>
              <a:rPr kumimoji="1" lang="en-US" altLang="ja-JP" sz="2000" dirty="0" err="1" smtClean="0"/>
              <a:t>Stat.diff</a:t>
            </a:r>
            <a:r>
              <a:rPr kumimoji="1" lang="en-US" altLang="ja-JP" sz="2000" dirty="0" smtClean="0"/>
              <a:t>.</a:t>
            </a:r>
            <a:endParaRPr kumimoji="1" lang="ja-JP" altLang="en-US" sz="2000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sz="2000" dirty="0" smtClean="0"/>
              <a:t>Telephone (home) 70-65</a:t>
            </a:r>
          </a:p>
          <a:p>
            <a:r>
              <a:rPr lang="en-US" altLang="ja-JP" sz="2000" dirty="0" smtClean="0"/>
              <a:t>Bed &amp;Futon for everybody 83-77</a:t>
            </a:r>
          </a:p>
          <a:p>
            <a:r>
              <a:rPr kumimoji="1" lang="en-US" altLang="ja-JP" sz="2000" dirty="0" smtClean="0"/>
              <a:t>iPod 3-3</a:t>
            </a:r>
          </a:p>
          <a:p>
            <a:r>
              <a:rPr lang="en-US" altLang="ja-JP" sz="2000" dirty="0" smtClean="0"/>
              <a:t>Fire detector 56-58</a:t>
            </a:r>
          </a:p>
          <a:p>
            <a:r>
              <a:rPr kumimoji="1" lang="en-US" altLang="ja-JP" sz="2000" dirty="0" smtClean="0"/>
              <a:t>Place to be alone 37-30</a:t>
            </a:r>
          </a:p>
          <a:p>
            <a:r>
              <a:rPr lang="en-US" altLang="ja-JP" sz="2000" dirty="0" smtClean="0"/>
              <a:t>Fruits 29-30</a:t>
            </a:r>
          </a:p>
          <a:p>
            <a:r>
              <a:rPr kumimoji="1" lang="en-US" altLang="ja-JP" sz="2000" dirty="0" smtClean="0"/>
              <a:t>Doctor 95-95</a:t>
            </a:r>
          </a:p>
          <a:p>
            <a:r>
              <a:rPr lang="en-US" altLang="ja-JP" sz="2000" dirty="0" smtClean="0"/>
              <a:t>Dentist 93-93</a:t>
            </a:r>
          </a:p>
          <a:p>
            <a:r>
              <a:rPr kumimoji="1" lang="en-US" altLang="ja-JP" sz="2000" dirty="0" smtClean="0"/>
              <a:t>New Year’s celebration 31-27</a:t>
            </a:r>
          </a:p>
          <a:p>
            <a:r>
              <a:rPr lang="en-US" altLang="ja-JP" sz="2000" dirty="0" smtClean="0"/>
              <a:t>Transportation cost 58-48</a:t>
            </a:r>
          </a:p>
          <a:p>
            <a:r>
              <a:rPr kumimoji="1" lang="en-US" altLang="ja-JP" sz="2000" dirty="0" smtClean="0"/>
              <a:t>Money to go to movies, etc. 9-9</a:t>
            </a:r>
          </a:p>
          <a:p>
            <a:r>
              <a:rPr lang="en-US" altLang="ja-JP" sz="2000" dirty="0" smtClean="0"/>
              <a:t>Pension insurance 78-75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Comparison of 2003 and 2010(A)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5373216"/>
            <a:ext cx="8515672" cy="1027584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There is no apparent trend in adult items, but there is more support for children’s items.</a:t>
            </a:r>
          </a:p>
          <a:p>
            <a:r>
              <a:rPr lang="en-US" altLang="ja-JP" sz="1900" dirty="0" smtClean="0"/>
              <a:t>(*1) 2003 Walkman, CD, MD Players, 2011 Mobile music player (</a:t>
            </a:r>
            <a:r>
              <a:rPr lang="en-US" altLang="ja-JP" sz="1900" dirty="0" err="1" smtClean="0"/>
              <a:t>ipod</a:t>
            </a:r>
            <a:r>
              <a:rPr lang="en-US" altLang="ja-JP" sz="1900" dirty="0" smtClean="0"/>
              <a:t> etc.)</a:t>
            </a:r>
            <a:endParaRPr kumimoji="1" lang="ja-JP" altLang="en-US" sz="1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388923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7" y="1700809"/>
            <a:ext cx="388877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1475656" y="2636912"/>
            <a:ext cx="10801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Separate bedroom from living room</a:t>
            </a:r>
            <a:endParaRPr kumimoji="1" lang="ja-JP" altLang="en-US" sz="800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1979712" y="2996952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267744" y="2204864"/>
            <a:ext cx="1080120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Telephone at home</a:t>
            </a:r>
            <a:endParaRPr kumimoji="1" lang="ja-JP" altLang="en-US" sz="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64088" y="3861048"/>
            <a:ext cx="3600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(*1)</a:t>
            </a:r>
            <a:endParaRPr kumimoji="1" lang="ja-JP" altLang="en-US" sz="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07904" y="2924944"/>
            <a:ext cx="122413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Family’s own kitchen</a:t>
            </a:r>
            <a:endParaRPr kumimoji="1" lang="ja-JP" altLang="en-US" sz="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19872" y="3212976"/>
            <a:ext cx="12241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To be able to go to relative’s weddings/ funerals</a:t>
            </a:r>
            <a:endParaRPr kumimoji="1" lang="ja-JP" altLang="en-US" sz="800" dirty="0"/>
          </a:p>
        </p:txBody>
      </p:sp>
      <p:cxnSp>
        <p:nvCxnSpPr>
          <p:cNvPr id="14" name="直線コネクタ 13"/>
          <p:cNvCxnSpPr>
            <a:stCxn id="9" idx="3"/>
          </p:cNvCxnSpPr>
          <p:nvPr/>
        </p:nvCxnSpPr>
        <p:spPr>
          <a:xfrm>
            <a:off x="3347864" y="2312586"/>
            <a:ext cx="72008" cy="108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419872" y="3140968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0" idx="2"/>
          </p:cNvCxnSpPr>
          <p:nvPr/>
        </p:nvCxnSpPr>
        <p:spPr>
          <a:xfrm flipH="1">
            <a:off x="5436096" y="4077072"/>
            <a:ext cx="1080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Items</a:t>
            </a:r>
            <a:r>
              <a:rPr lang="ja-JP" altLang="en-US" dirty="0" smtClean="0"/>
              <a:t> </a:t>
            </a:r>
            <a:r>
              <a:rPr lang="en-US" altLang="ja-JP" dirty="0" smtClean="0"/>
              <a:t>(28 items)that :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/>
              <a:t>Gained more than 10</a:t>
            </a:r>
            <a:r>
              <a:rPr lang="en-US" altLang="ja-JP" sz="2000" dirty="0" smtClean="0"/>
              <a:t>%</a:t>
            </a:r>
            <a:endParaRPr lang="en-US" altLang="ja-JP" sz="2000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ja-JP" dirty="0" smtClean="0"/>
              <a:t>Family’s own bath</a:t>
            </a:r>
            <a:r>
              <a:rPr lang="ja-JP" altLang="en-US" dirty="0" smtClean="0"/>
              <a:t> </a:t>
            </a:r>
            <a:r>
              <a:rPr lang="en-US" altLang="ja-JP" dirty="0" smtClean="0"/>
              <a:t>or shower</a:t>
            </a:r>
          </a:p>
          <a:p>
            <a:pPr lvl="1"/>
            <a:r>
              <a:rPr lang="en-US" altLang="ja-JP" dirty="0" smtClean="0"/>
              <a:t>Family’s own kitchen</a:t>
            </a:r>
          </a:p>
          <a:p>
            <a:pPr lvl="1"/>
            <a:r>
              <a:rPr lang="en-US" altLang="ja-JP" dirty="0" smtClean="0"/>
              <a:t>To be able to go to relative’s weddings/funerals (including gifts)</a:t>
            </a:r>
          </a:p>
          <a:p>
            <a:pPr lvl="1"/>
            <a:r>
              <a:rPr lang="en-US" altLang="ja-JP" dirty="0" smtClean="0"/>
              <a:t>To be able to save every month</a:t>
            </a:r>
          </a:p>
          <a:p>
            <a:pPr lvl="1"/>
            <a:r>
              <a:rPr lang="en-US" altLang="ja-JP" dirty="0" smtClean="0"/>
              <a:t>Multiple bedrooms (for households with more than a couple)</a:t>
            </a:r>
          </a:p>
          <a:p>
            <a:pPr lvl="1"/>
            <a:r>
              <a:rPr lang="en-US" altLang="ja-JP" dirty="0" smtClean="0"/>
              <a:t>Internet access</a:t>
            </a:r>
          </a:p>
          <a:p>
            <a:pPr lvl="1"/>
            <a:endParaRPr kumimoji="1" lang="ja-JP" altLang="en-US" dirty="0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/>
              <a:t>Lost more than 10</a:t>
            </a:r>
            <a:r>
              <a:rPr lang="en-US" altLang="ja-JP" sz="2000" dirty="0" smtClean="0"/>
              <a:t>%</a:t>
            </a:r>
            <a:endParaRPr lang="en-US" altLang="ja-JP" sz="2000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ja-JP" dirty="0" smtClean="0"/>
              <a:t>Telephone at home (stationary telephone)</a:t>
            </a:r>
          </a:p>
          <a:p>
            <a:pPr lvl="1"/>
            <a:r>
              <a:rPr kumimoji="1" lang="en-US" altLang="ja-JP" dirty="0" smtClean="0"/>
              <a:t>Separate sleeping space from living room</a:t>
            </a:r>
          </a:p>
          <a:p>
            <a:pPr lvl="1"/>
            <a:r>
              <a:rPr lang="en-US" altLang="ja-JP" dirty="0" smtClean="0"/>
              <a:t>Video player (DVD, Blue-ray or video equipment in 2011)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Children’s items (13 items) that: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/>
              <a:t>Gained more than 10</a:t>
            </a:r>
            <a:r>
              <a:rPr lang="en-US" altLang="ja-JP" sz="2000" dirty="0" smtClean="0"/>
              <a:t>%</a:t>
            </a:r>
          </a:p>
          <a:p>
            <a:r>
              <a:rPr lang="en-US" altLang="ja-JP" sz="2000" dirty="0" smtClean="0"/>
              <a:t> </a:t>
            </a:r>
            <a:r>
              <a:rPr lang="en-US" altLang="ja-JP" sz="2000" dirty="0"/>
              <a:t>(8 items</a:t>
            </a:r>
            <a:r>
              <a:rPr lang="en-US" altLang="ja-JP" sz="2000" dirty="0" smtClean="0"/>
              <a:t>)</a:t>
            </a:r>
            <a:endParaRPr lang="en-US" altLang="ja-JP" sz="2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ja-JP" dirty="0" smtClean="0"/>
              <a:t>Toys (sports equip., teddy bears, etc.)</a:t>
            </a:r>
          </a:p>
          <a:p>
            <a:pPr lvl="1"/>
            <a:r>
              <a:rPr kumimoji="1" lang="en-US" altLang="ja-JP" dirty="0" smtClean="0"/>
              <a:t>Bicycle or tricycle</a:t>
            </a:r>
          </a:p>
          <a:p>
            <a:pPr lvl="1"/>
            <a:r>
              <a:rPr lang="en-US" altLang="ja-JP" dirty="0" smtClean="0"/>
              <a:t>Pocket money for children over 12 yrs</a:t>
            </a:r>
          </a:p>
          <a:p>
            <a:pPr lvl="1"/>
            <a:r>
              <a:rPr kumimoji="1" lang="en-US" altLang="ja-JP" dirty="0" err="1" smtClean="0"/>
              <a:t>Juku</a:t>
            </a:r>
            <a:r>
              <a:rPr kumimoji="1" lang="en-US" altLang="ja-JP" dirty="0" smtClean="0"/>
              <a:t> (out of school education)</a:t>
            </a:r>
          </a:p>
          <a:p>
            <a:pPr lvl="1"/>
            <a:r>
              <a:rPr lang="en-US" altLang="ja-JP" dirty="0" smtClean="0"/>
              <a:t>Birthday present</a:t>
            </a:r>
          </a:p>
          <a:p>
            <a:pPr lvl="1"/>
            <a:r>
              <a:rPr kumimoji="1" lang="en-US" altLang="ja-JP" dirty="0" smtClean="0"/>
              <a:t>Xmas present</a:t>
            </a:r>
          </a:p>
          <a:p>
            <a:pPr lvl="1"/>
            <a:r>
              <a:rPr lang="en-US" altLang="ja-JP" dirty="0" smtClean="0"/>
              <a:t>High school education</a:t>
            </a:r>
          </a:p>
          <a:p>
            <a:pPr lvl="1"/>
            <a:r>
              <a:rPr kumimoji="1" lang="en-US" altLang="ja-JP" dirty="0" smtClean="0"/>
              <a:t>University (or junior college) education</a:t>
            </a:r>
            <a:endParaRPr kumimoji="1" lang="ja-JP" altLang="en-US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/>
              <a:t>Lost more than 10</a:t>
            </a:r>
            <a:r>
              <a:rPr lang="en-US" altLang="ja-JP" sz="2000" dirty="0" smtClean="0"/>
              <a:t>%</a:t>
            </a:r>
          </a:p>
          <a:p>
            <a:r>
              <a:rPr lang="en-US" altLang="ja-JP" sz="2000" dirty="0" smtClean="0"/>
              <a:t> </a:t>
            </a:r>
            <a:r>
              <a:rPr lang="en-US" altLang="ja-JP" sz="2000" dirty="0"/>
              <a:t>(1 item</a:t>
            </a:r>
            <a:r>
              <a:rPr lang="en-US" altLang="ja-JP" sz="2000" dirty="0" smtClean="0"/>
              <a:t>)</a:t>
            </a:r>
            <a:endParaRPr lang="en-US" altLang="ja-JP" sz="2000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ja-JP" dirty="0" smtClean="0"/>
              <a:t>Walkman, CD/MD Player (Mobile music player like iPod, in 2011)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Who changed opinion?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5301208"/>
            <a:ext cx="8515672" cy="1099592"/>
          </a:xfrm>
        </p:spPr>
        <p:txBody>
          <a:bodyPr/>
          <a:lstStyle/>
          <a:p>
            <a:r>
              <a:rPr kumimoji="1" lang="en-US" altLang="ja-JP" dirty="0" smtClean="0"/>
              <a:t>Pick items with a lot of change. See by sub-groups.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Concurrence of suppor</a:t>
            </a:r>
            <a:r>
              <a:rPr lang="en-US" altLang="ja-JP" sz="2800" dirty="0" smtClean="0"/>
              <a:t>t between sub-groups : income quintile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5805264"/>
            <a:ext cx="8515672" cy="59553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537321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err="1" smtClean="0"/>
              <a:t>c</a:t>
            </a:r>
            <a:r>
              <a:rPr kumimoji="1" lang="en-US" altLang="ja-JP" sz="1200" dirty="0" err="1" smtClean="0"/>
              <a:t>orr</a:t>
            </a:r>
            <a:r>
              <a:rPr kumimoji="1" lang="en-US" altLang="ja-JP" sz="1200" dirty="0" smtClean="0"/>
              <a:t>=0.979(&lt;.0001)</a:t>
            </a:r>
            <a:endParaRPr kumimoji="1" lang="ja-JP" altLang="en-US" sz="1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556792"/>
            <a:ext cx="4168619" cy="369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4644008" y="537321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err="1" smtClean="0"/>
              <a:t>c</a:t>
            </a:r>
            <a:r>
              <a:rPr kumimoji="1" lang="en-US" altLang="ja-JP" sz="1200" dirty="0" err="1" smtClean="0"/>
              <a:t>orr</a:t>
            </a:r>
            <a:r>
              <a:rPr kumimoji="1" lang="en-US" altLang="ja-JP" sz="1200" dirty="0" smtClean="0"/>
              <a:t>=0.991 (&lt;.0001)</a:t>
            </a:r>
            <a:endParaRPr kumimoji="1" lang="ja-JP" altLang="en-US" sz="1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1628800"/>
            <a:ext cx="406456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Between women &amp; men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5733256"/>
            <a:ext cx="8515672" cy="66754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537321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err="1" smtClean="0"/>
              <a:t>c</a:t>
            </a:r>
            <a:r>
              <a:rPr kumimoji="1" lang="en-US" altLang="ja-JP" sz="1200" dirty="0" err="1" smtClean="0"/>
              <a:t>orr</a:t>
            </a:r>
            <a:r>
              <a:rPr kumimoji="1" lang="en-US" altLang="ja-JP" sz="1200" dirty="0" smtClean="0"/>
              <a:t>=0.990</a:t>
            </a:r>
            <a:endParaRPr kumimoji="1" lang="ja-JP" alt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414543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テキスト ボックス 6"/>
          <p:cNvSpPr txBox="1"/>
          <p:nvPr/>
        </p:nvSpPr>
        <p:spPr>
          <a:xfrm>
            <a:off x="5364088" y="5517232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err="1" smtClean="0"/>
              <a:t>c</a:t>
            </a:r>
            <a:r>
              <a:rPr kumimoji="1" lang="en-US" altLang="ja-JP" sz="1200" dirty="0" err="1" smtClean="0"/>
              <a:t>orr</a:t>
            </a:r>
            <a:r>
              <a:rPr kumimoji="1" lang="en-US" altLang="ja-JP" sz="1200" dirty="0" smtClean="0"/>
              <a:t>=0.993</a:t>
            </a:r>
            <a:endParaRPr kumimoji="1" lang="ja-JP" altLang="en-US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620583"/>
            <a:ext cx="4177894" cy="3701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Between Urban &amp; Rural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5589240"/>
            <a:ext cx="8587680" cy="81156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30120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err="1" smtClean="0"/>
              <a:t>c</a:t>
            </a:r>
            <a:r>
              <a:rPr kumimoji="1" lang="en-US" altLang="ja-JP" sz="1200" dirty="0" err="1" smtClean="0"/>
              <a:t>orr</a:t>
            </a:r>
            <a:r>
              <a:rPr kumimoji="1" lang="en-US" altLang="ja-JP" sz="1200" dirty="0" smtClean="0"/>
              <a:t>=0.973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16016" y="530120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err="1" smtClean="0"/>
              <a:t>c</a:t>
            </a:r>
            <a:r>
              <a:rPr kumimoji="1" lang="en-US" altLang="ja-JP" sz="1200" dirty="0" err="1" smtClean="0"/>
              <a:t>orr</a:t>
            </a:r>
            <a:r>
              <a:rPr kumimoji="1" lang="en-US" altLang="ja-JP" sz="1200" dirty="0" smtClean="0"/>
              <a:t>=0.986</a:t>
            </a:r>
            <a:endParaRPr kumimoji="1" lang="ja-JP" altLang="en-US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4168619" cy="369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556792"/>
            <a:ext cx="4208166" cy="37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Between low &amp; high education attainment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5589240"/>
            <a:ext cx="8587680" cy="81156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30120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err="1" smtClean="0"/>
              <a:t>c</a:t>
            </a:r>
            <a:r>
              <a:rPr kumimoji="1" lang="en-US" altLang="ja-JP" sz="1200" dirty="0" err="1" smtClean="0"/>
              <a:t>orr</a:t>
            </a:r>
            <a:r>
              <a:rPr kumimoji="1" lang="en-US" altLang="ja-JP" sz="1200" dirty="0" smtClean="0"/>
              <a:t>=0.974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16016" y="530120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err="1" smtClean="0"/>
              <a:t>c</a:t>
            </a:r>
            <a:r>
              <a:rPr kumimoji="1" lang="en-US" altLang="ja-JP" sz="1200" dirty="0" err="1" smtClean="0"/>
              <a:t>orr</a:t>
            </a:r>
            <a:r>
              <a:rPr kumimoji="1" lang="en-US" altLang="ja-JP" sz="1200" dirty="0" smtClean="0"/>
              <a:t>=0.986</a:t>
            </a:r>
            <a:endParaRPr kumimoji="1" lang="ja-JP" altLang="en-US" sz="1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556792"/>
            <a:ext cx="4176464" cy="369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556792"/>
            <a:ext cx="4095725" cy="362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Between parents &amp; non-parents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5589240"/>
            <a:ext cx="8587680" cy="81156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30120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err="1" smtClean="0"/>
              <a:t>c</a:t>
            </a:r>
            <a:r>
              <a:rPr kumimoji="1" lang="en-US" altLang="ja-JP" sz="1200" dirty="0" err="1" smtClean="0"/>
              <a:t>orr</a:t>
            </a:r>
            <a:r>
              <a:rPr kumimoji="1" lang="en-US" altLang="ja-JP" sz="1200" dirty="0" smtClean="0"/>
              <a:t>=0.978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16016" y="530120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err="1" smtClean="0"/>
              <a:t>c</a:t>
            </a:r>
            <a:r>
              <a:rPr kumimoji="1" lang="en-US" altLang="ja-JP" sz="1200" dirty="0" err="1" smtClean="0"/>
              <a:t>orr</a:t>
            </a:r>
            <a:r>
              <a:rPr kumimoji="1" lang="en-US" altLang="ja-JP" sz="1200" dirty="0" smtClean="0"/>
              <a:t>=0.983</a:t>
            </a:r>
            <a:endParaRPr kumimoji="1" lang="ja-JP" altLang="en-US" sz="1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4087336" cy="3620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28801"/>
            <a:ext cx="406415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358114" cy="714380"/>
          </a:xfrm>
        </p:spPr>
        <p:txBody>
          <a:bodyPr>
            <a:noAutofit/>
          </a:bodyPr>
          <a:lstStyle/>
          <a:p>
            <a:r>
              <a:rPr lang="en-US" altLang="ja-JP" sz="2800" dirty="0" smtClean="0">
                <a:latin typeface="Century"/>
              </a:rPr>
              <a:t>Background:</a:t>
            </a:r>
            <a:r>
              <a:rPr lang="en-US" altLang="ja-JP" sz="2800" i="1" dirty="0" smtClean="0">
                <a:latin typeface="Century"/>
              </a:rPr>
              <a:t> The 2003 Necessities Survey 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28662" y="1643050"/>
            <a:ext cx="7358114" cy="4168775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Sample of 1350 adults (20 years +), randomly chosen from residents’ register all over Japan</a:t>
            </a:r>
            <a:endParaRPr lang="en-US" altLang="ja-JP" sz="2800" dirty="0" smtClean="0"/>
          </a:p>
          <a:p>
            <a:r>
              <a:rPr lang="en-US" altLang="ja-JP" sz="2800" dirty="0" smtClean="0"/>
              <a:t>1350 responses (response rate = 67.5%)</a:t>
            </a:r>
          </a:p>
          <a:p>
            <a:r>
              <a:rPr lang="en-US" altLang="ja-JP" sz="2800" dirty="0" smtClean="0"/>
              <a:t>For 28 items, asked respondents whether they thought it is “necessary” to live normally in Japan (Type A question)</a:t>
            </a:r>
          </a:p>
          <a:p>
            <a:endParaRPr kumimoji="1" lang="en-US" altLang="ja-JP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Between Very Old &amp; Very Young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5589240"/>
            <a:ext cx="8587680" cy="81156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30120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err="1" smtClean="0"/>
              <a:t>c</a:t>
            </a:r>
            <a:r>
              <a:rPr kumimoji="1" lang="en-US" altLang="ja-JP" sz="1200" dirty="0" err="1" smtClean="0"/>
              <a:t>orr</a:t>
            </a:r>
            <a:r>
              <a:rPr kumimoji="1" lang="en-US" altLang="ja-JP" sz="1200" dirty="0" smtClean="0"/>
              <a:t>=0.898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16016" y="530120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err="1" smtClean="0"/>
              <a:t>c</a:t>
            </a:r>
            <a:r>
              <a:rPr kumimoji="1" lang="en-US" altLang="ja-JP" sz="1200" dirty="0" err="1" smtClean="0"/>
              <a:t>orr</a:t>
            </a:r>
            <a:r>
              <a:rPr kumimoji="1" lang="en-US" altLang="ja-JP" sz="1200" dirty="0" smtClean="0"/>
              <a:t>=0.947</a:t>
            </a:r>
            <a:endParaRPr kumimoji="1" lang="ja-JP" altLang="en-US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4229076" cy="356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628800"/>
            <a:ext cx="4266821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629525" cy="455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90162" cy="714380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(2003 Survey)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% supporting items: by Age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 bwMode="auto">
          <a:xfrm>
            <a:off x="3491880" y="5733256"/>
            <a:ext cx="4032448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ja-JP" sz="1600" dirty="0" smtClean="0">
                <a:solidFill>
                  <a:schemeClr val="tx2">
                    <a:lumMod val="75000"/>
                  </a:schemeClr>
                </a:solidFill>
              </a:rPr>
              <a:t>Below 30 years old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831816" y="2060848"/>
            <a:ext cx="430887" cy="259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ja-JP" sz="1600" dirty="0" smtClean="0">
                <a:solidFill>
                  <a:schemeClr val="tx2">
                    <a:lumMod val="75000"/>
                  </a:schemeClr>
                </a:solidFill>
              </a:rPr>
              <a:t>Above 70 years old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線吹き出し 1 (枠付き) 21"/>
          <p:cNvSpPr/>
          <p:nvPr/>
        </p:nvSpPr>
        <p:spPr>
          <a:xfrm>
            <a:off x="2627784" y="5085184"/>
            <a:ext cx="792088" cy="144016"/>
          </a:xfrm>
          <a:prstGeom prst="borderCallout1">
            <a:avLst>
              <a:gd name="adj1" fmla="val 33690"/>
              <a:gd name="adj2" fmla="val 100749"/>
              <a:gd name="adj3" fmla="val 57075"/>
              <a:gd name="adj4" fmla="val 127793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tx1"/>
                </a:solidFill>
              </a:rPr>
              <a:t>Internet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4" name="線吹き出し 1 (枠付き) 23"/>
          <p:cNvSpPr/>
          <p:nvPr/>
        </p:nvSpPr>
        <p:spPr>
          <a:xfrm>
            <a:off x="7236296" y="1700808"/>
            <a:ext cx="648072" cy="216024"/>
          </a:xfrm>
          <a:prstGeom prst="borderCallout1">
            <a:avLst>
              <a:gd name="adj1" fmla="val 98428"/>
              <a:gd name="adj2" fmla="val -2168"/>
              <a:gd name="adj3" fmla="val 366019"/>
              <a:gd name="adj4" fmla="val -46050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ysClr val="windowText" lastClr="000000"/>
                </a:solidFill>
              </a:rPr>
              <a:t>Doctor</a:t>
            </a:r>
            <a:endParaRPr kumimoji="1" lang="ja-JP" alt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25" name="線吹き出し 1 (枠付き) 24"/>
          <p:cNvSpPr/>
          <p:nvPr/>
        </p:nvSpPr>
        <p:spPr>
          <a:xfrm>
            <a:off x="2051720" y="2852936"/>
            <a:ext cx="1512168" cy="144016"/>
          </a:xfrm>
          <a:prstGeom prst="borderCallout1">
            <a:avLst>
              <a:gd name="adj1" fmla="val 118347"/>
              <a:gd name="adj2" fmla="val 4472"/>
              <a:gd name="adj3" fmla="val 632894"/>
              <a:gd name="adj4" fmla="val 38973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Neighborhood clubs</a:t>
            </a:r>
            <a:endParaRPr kumimoji="1" lang="ja-JP" altLang="en-US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線吹き出し 1 (枠付き) 25"/>
          <p:cNvSpPr/>
          <p:nvPr/>
        </p:nvSpPr>
        <p:spPr>
          <a:xfrm>
            <a:off x="6444208" y="4653136"/>
            <a:ext cx="936104" cy="216024"/>
          </a:xfrm>
          <a:prstGeom prst="borderCallout1">
            <a:avLst>
              <a:gd name="adj1" fmla="val 53610"/>
              <a:gd name="adj2" fmla="val -2168"/>
              <a:gd name="adj3" fmla="val 103575"/>
              <a:gd name="adj4" fmla="val -88704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tx1"/>
                </a:solidFill>
              </a:rPr>
              <a:t>Mobile</a:t>
            </a:r>
            <a:r>
              <a:rPr lang="ja-JP" altLang="en-US" sz="900" dirty="0" smtClean="0">
                <a:solidFill>
                  <a:schemeClr val="tx1"/>
                </a:solidFill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</a:rPr>
              <a:t>phone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7" name="線吹き出し 1 (枠付き) 26"/>
          <p:cNvSpPr/>
          <p:nvPr/>
        </p:nvSpPr>
        <p:spPr>
          <a:xfrm>
            <a:off x="4499992" y="4293096"/>
            <a:ext cx="648072" cy="216024"/>
          </a:xfrm>
          <a:prstGeom prst="borderCallout1">
            <a:avLst>
              <a:gd name="adj1" fmla="val 18751"/>
              <a:gd name="adj2" fmla="val -5488"/>
              <a:gd name="adj3" fmla="val 102541"/>
              <a:gd name="adj4" fmla="val -19836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tx1"/>
                </a:solidFill>
              </a:rPr>
              <a:t>Video pl.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8" name="線吹き出し 1 (枠付き) 27"/>
          <p:cNvSpPr/>
          <p:nvPr/>
        </p:nvSpPr>
        <p:spPr>
          <a:xfrm>
            <a:off x="4283968" y="2276872"/>
            <a:ext cx="648072" cy="216024"/>
          </a:xfrm>
          <a:prstGeom prst="borderCallout1">
            <a:avLst>
              <a:gd name="adj1" fmla="val 108388"/>
              <a:gd name="adj2" fmla="val 40991"/>
              <a:gd name="adj3" fmla="val 256916"/>
              <a:gd name="adj4" fmla="val 36602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Wedding</a:t>
            </a:r>
            <a:endParaRPr kumimoji="1" lang="ja-JP" altLang="en-US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 bwMode="auto">
          <a:xfrm>
            <a:off x="1835696" y="1628800"/>
            <a:ext cx="468052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dirty="0" smtClean="0">
                <a:solidFill>
                  <a:schemeClr val="tx2">
                    <a:lumMod val="75000"/>
                  </a:schemeClr>
                </a:solidFill>
              </a:rPr>
              <a:t>% saying “Definitely required”:  Above 70 years old vs.  Below 30 years old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線吹き出し 1 (枠付き) 22"/>
          <p:cNvSpPr/>
          <p:nvPr/>
        </p:nvSpPr>
        <p:spPr>
          <a:xfrm>
            <a:off x="6228184" y="1988840"/>
            <a:ext cx="720080" cy="144016"/>
          </a:xfrm>
          <a:prstGeom prst="borderCallout1">
            <a:avLst>
              <a:gd name="adj1" fmla="val 118347"/>
              <a:gd name="adj2" fmla="val 4472"/>
              <a:gd name="adj3" fmla="val 573136"/>
              <a:gd name="adj4" fmla="val 38926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tx1"/>
                </a:solidFill>
              </a:rPr>
              <a:t>telephone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Where are the discordances </a:t>
            </a:r>
            <a:br>
              <a:rPr kumimoji="1" lang="en-US" altLang="ja-JP" dirty="0" smtClean="0"/>
            </a:br>
            <a:r>
              <a:rPr kumimoji="1" lang="en-US" altLang="ja-JP" sz="1600" dirty="0" smtClean="0"/>
              <a:t>– </a:t>
            </a:r>
            <a:r>
              <a:rPr kumimoji="1" lang="en-US" altLang="ja-JP" sz="2000" dirty="0" smtClean="0"/>
              <a:t>Mind you, can we really compare?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23528" y="1520240"/>
          <a:ext cx="8496946" cy="4861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3581"/>
                <a:gridCol w="1785590"/>
                <a:gridCol w="615721"/>
                <a:gridCol w="1499644"/>
                <a:gridCol w="792088"/>
                <a:gridCol w="2088232"/>
                <a:gridCol w="792090"/>
              </a:tblGrid>
              <a:tr h="432048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PSE</a:t>
                      </a:r>
                      <a:r>
                        <a:rPr kumimoji="1" lang="en-US" altLang="ja-JP" sz="1400" baseline="0" dirty="0" smtClean="0"/>
                        <a:t> 1999 (UK)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R</a:t>
                      </a:r>
                      <a:r>
                        <a:rPr kumimoji="1" lang="en-US" altLang="ja-JP" sz="1600" baseline="30000" dirty="0" smtClean="0"/>
                        <a:t>2</a:t>
                      </a:r>
                      <a:endParaRPr kumimoji="1" lang="ja-JP" alt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Japan</a:t>
                      </a:r>
                      <a:r>
                        <a:rPr kumimoji="1" lang="en-US" altLang="ja-JP" sz="1600" baseline="0" dirty="0" smtClean="0"/>
                        <a:t> 2003</a:t>
                      </a:r>
                      <a:endParaRPr kumimoji="1" lang="ja-JP" alt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R</a:t>
                      </a:r>
                      <a:r>
                        <a:rPr kumimoji="1" lang="en-US" altLang="ja-JP" sz="1600" baseline="30000" dirty="0" smtClean="0"/>
                        <a:t>2</a:t>
                      </a:r>
                      <a:endParaRPr kumimoji="1" lang="ja-JP" altLang="en-US" sz="16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Japan 2011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R</a:t>
                      </a:r>
                      <a:r>
                        <a:rPr kumimoji="1" lang="en-US" altLang="ja-JP" sz="1600" baseline="30000" dirty="0" smtClean="0"/>
                        <a:t>2</a:t>
                      </a:r>
                      <a:endParaRPr kumimoji="1" lang="ja-JP" altLang="en-US" sz="1600" baseline="30000" dirty="0" smtClean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Economic status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Richest quintile vs. Poorest quintile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0.94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Richest quintile vs. Poorest quintile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0.932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Richest quintile vs. Poorest quintile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0.979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Sex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Women</a:t>
                      </a:r>
                      <a:r>
                        <a:rPr kumimoji="1" lang="en-US" altLang="ja-JP" sz="1200" baseline="0" dirty="0" smtClean="0"/>
                        <a:t> vs. Men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0.98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Women</a:t>
                      </a:r>
                      <a:r>
                        <a:rPr kumimoji="1" lang="en-US" altLang="ja-JP" sz="1200" baseline="0" dirty="0" smtClean="0"/>
                        <a:t> vs. Men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0.960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Women</a:t>
                      </a:r>
                      <a:r>
                        <a:rPr kumimoji="1" lang="en-US" altLang="ja-JP" sz="1200" baseline="0" dirty="0" smtClean="0"/>
                        <a:t> vs. Men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0.990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Age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16-24 yrs old vs. 65+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0.81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20-29’s vs. 70+</a:t>
                      </a:r>
                      <a:endParaRPr kumimoji="1" lang="ja-JP" altLang="en-US" sz="1200" dirty="0" smtClean="0"/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0.660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20-29’s vs. 70+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0.898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Education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High school vs. College+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0.949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aseline="0" dirty="0" err="1" smtClean="0"/>
                        <a:t>Middle+High</a:t>
                      </a:r>
                      <a:r>
                        <a:rPr kumimoji="1" lang="en-US" altLang="ja-JP" sz="1200" baseline="0" dirty="0" smtClean="0"/>
                        <a:t> school vs. College+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0.974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540608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Social class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Social class I/II</a:t>
                      </a:r>
                      <a:r>
                        <a:rPr kumimoji="1" lang="en-US" altLang="ja-JP" sz="1200" baseline="0" dirty="0" smtClean="0"/>
                        <a:t> vs. IV/V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0.95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54366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Ethnicity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Minority</a:t>
                      </a:r>
                      <a:r>
                        <a:rPr kumimoji="1" lang="en-US" altLang="ja-JP" sz="1200" baseline="0" dirty="0" smtClean="0"/>
                        <a:t> ethnic vs. non-minority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0.84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Region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Rural</a:t>
                      </a:r>
                      <a:r>
                        <a:rPr kumimoji="1" lang="en-US" altLang="ja-JP" sz="1200" baseline="0" dirty="0" smtClean="0"/>
                        <a:t> (</a:t>
                      </a:r>
                      <a:r>
                        <a:rPr kumimoji="1" lang="en-US" altLang="ja-JP" sz="1200" baseline="0" dirty="0" err="1" smtClean="0"/>
                        <a:t>choson</a:t>
                      </a:r>
                      <a:r>
                        <a:rPr kumimoji="1" lang="en-US" altLang="ja-JP" sz="1200" baseline="0" dirty="0" smtClean="0"/>
                        <a:t>) vs. Urban (13 big cities)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0.916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Rural (</a:t>
                      </a:r>
                      <a:r>
                        <a:rPr kumimoji="1" lang="en-US" altLang="ja-JP" sz="1200" dirty="0" err="1" smtClean="0"/>
                        <a:t>gunbu</a:t>
                      </a:r>
                      <a:r>
                        <a:rPr kumimoji="1" lang="en-US" altLang="ja-JP" sz="1200" dirty="0" smtClean="0"/>
                        <a:t>) vs. Urban (</a:t>
                      </a:r>
                      <a:r>
                        <a:rPr kumimoji="1" lang="en-US" altLang="ja-JP" sz="1200" dirty="0" err="1" smtClean="0"/>
                        <a:t>seirei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0.973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Subjective poor vs. Subjective rich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0.958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>
          <a:xfrm>
            <a:off x="571500" y="533400"/>
            <a:ext cx="7858125" cy="681038"/>
          </a:xfrm>
        </p:spPr>
        <p:txBody>
          <a:bodyPr/>
          <a:lstStyle/>
          <a:p>
            <a:r>
              <a:rPr lang="en-US" altLang="ja-JP" sz="2800" dirty="0" smtClean="0"/>
              <a:t>Comparing UK(1999) &amp; Japan(2003)</a:t>
            </a:r>
            <a:endParaRPr lang="ja-JP" altLang="en-US" sz="2800" dirty="0" smtClean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143000" y="1500188"/>
          <a:ext cx="693420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94"/>
                <a:gridCol w="1285884"/>
                <a:gridCol w="129062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Item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JAPAN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Toys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(that</a:t>
                      </a:r>
                      <a:r>
                        <a:rPr kumimoji="1" lang="en-US" altLang="ja-JP" baseline="0" dirty="0" smtClean="0"/>
                        <a:t> most of other kids have, such as dolls, blocks, soccer ball, baseball 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12.4%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84%*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Bicycle (including second-hand)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55%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At least one pair of shoes (not second-hand)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40.2%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94%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Clothes (not second-had)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33.7%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Own books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51.2%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89%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 be able to go to dentists</a:t>
                      </a:r>
                      <a:r>
                        <a:rPr kumimoji="1" lang="en-US" altLang="ja-JP" baseline="0" dirty="0" smtClean="0"/>
                        <a:t> (including check-ups)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86.1%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Australia</a:t>
                      </a:r>
                    </a:p>
                    <a:p>
                      <a:r>
                        <a:rPr kumimoji="1" lang="en-US" altLang="ja-JP" dirty="0" smtClean="0"/>
                        <a:t>94.7%**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214438" y="5214938"/>
            <a:ext cx="6429375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altLang="ja-JP" sz="1050" dirty="0">
                <a:solidFill>
                  <a:schemeClr val="bg1"/>
                </a:solidFill>
              </a:rPr>
              <a:t>*   UK question:  “Toys (e.g. dolls, teddies)</a:t>
            </a:r>
          </a:p>
          <a:p>
            <a:pPr>
              <a:defRPr/>
            </a:pPr>
            <a:r>
              <a:rPr kumimoji="1" lang="en-US" altLang="ja-JP" sz="1050" dirty="0">
                <a:solidFill>
                  <a:schemeClr val="bg1"/>
                </a:solidFill>
              </a:rPr>
              <a:t>**   Australia  : Community Understanding of Poverty and Social Exclusion Survey 2006 in Saunders et al. (2007)</a:t>
            </a:r>
          </a:p>
          <a:p>
            <a:pPr>
              <a:defRPr/>
            </a:pPr>
            <a:r>
              <a:rPr kumimoji="1" lang="en-US" altLang="ja-JP" sz="1050" dirty="0">
                <a:solidFill>
                  <a:schemeClr val="bg1"/>
                </a:solidFill>
              </a:rPr>
              <a:t>Data:  Japan Child Necessity Survey 2008 in Abe (2008), UK Office for National Statistics Omnibus Survey 1999, in Gordon et al. (2000) 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is there a such low support for necessities in Japan?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“Poverty” was not an issue that was well-known in Japan in 2003. </a:t>
            </a:r>
            <a:r>
              <a:rPr lang="en-US" altLang="ja-JP" dirty="0" smtClean="0">
                <a:sym typeface="Wingdings" pitchFamily="2" charset="2"/>
              </a:rPr>
              <a:t> General public only had idea of “absolute” poverty</a:t>
            </a:r>
          </a:p>
          <a:p>
            <a:r>
              <a:rPr lang="en-US" altLang="ja-JP" dirty="0" smtClean="0">
                <a:sym typeface="Wingdings" pitchFamily="2" charset="2"/>
              </a:rPr>
              <a:t>Maybe a “wording problem”?</a:t>
            </a:r>
          </a:p>
          <a:p>
            <a:r>
              <a:rPr lang="en-US" altLang="ja-JP" dirty="0" smtClean="0">
                <a:sym typeface="Wingdings" pitchFamily="2" charset="2"/>
              </a:rPr>
              <a:t>Too rapid economic growth in the 60’s to 70’s -&gt; “collective” memory of old days?</a:t>
            </a:r>
          </a:p>
          <a:p>
            <a:r>
              <a:rPr lang="en-US" altLang="ja-JP" dirty="0" smtClean="0">
                <a:sym typeface="Wingdings" pitchFamily="2" charset="2"/>
              </a:rPr>
              <a:t>Envy and nostalgia for “simple life”?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358114" cy="714380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New Data</a:t>
            </a:r>
            <a:br>
              <a:rPr kumimoji="1" lang="en-US" altLang="ja-JP" sz="2800" dirty="0" smtClean="0"/>
            </a:br>
            <a:r>
              <a:rPr lang="en-US" altLang="ja-JP" sz="2800" i="1" dirty="0" smtClean="0">
                <a:latin typeface="Century"/>
              </a:rPr>
              <a:t>The 2011 Necessities Survey 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28662" y="1643050"/>
            <a:ext cx="7358114" cy="4168775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Date Surveyed:  May 2011</a:t>
            </a:r>
          </a:p>
          <a:p>
            <a:pPr>
              <a:buNone/>
            </a:pPr>
            <a:r>
              <a:rPr lang="en-US" altLang="ja-JP" dirty="0" smtClean="0"/>
              <a:t>   (Bad timing – too much after effect of the 3.11.2011. earthquake ??)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Mail survey</a:t>
            </a:r>
          </a:p>
          <a:p>
            <a:r>
              <a:rPr kumimoji="1" lang="en-US" altLang="ja-JP" sz="2800" dirty="0" smtClean="0"/>
              <a:t>Sample of 3000 adults (20 years +), randomly chosen from survey company’s “monitors”</a:t>
            </a:r>
            <a:endParaRPr lang="en-US" altLang="ja-JP" sz="2800" dirty="0" smtClean="0"/>
          </a:p>
          <a:p>
            <a:r>
              <a:rPr lang="en-US" altLang="ja-JP" sz="2800" dirty="0" smtClean="0"/>
              <a:t>1518 responses (response rate = </a:t>
            </a:r>
            <a:r>
              <a:rPr lang="en-US" altLang="ja-JP" dirty="0" smtClean="0"/>
              <a:t>50.6</a:t>
            </a:r>
            <a:r>
              <a:rPr lang="en-US" altLang="ja-JP" sz="2800" dirty="0" smtClean="0"/>
              <a:t>%)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Two types of questions: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arenBoth"/>
            </a:pPr>
            <a:r>
              <a:rPr lang="en-US" altLang="ja-JP" dirty="0" smtClean="0"/>
              <a:t>In modern Japanese society, in order for a household to live normally, what do you think are minimally necessary ? (200 sample, 109 responses 54.5%) – exact wording of 2003 survey</a:t>
            </a:r>
          </a:p>
          <a:p>
            <a:pPr marL="514350" indent="-514350">
              <a:buAutoNum type="alphaUcParenBoth"/>
            </a:pPr>
            <a:r>
              <a:rPr lang="en-US" altLang="ja-JP" dirty="0" smtClean="0"/>
              <a:t>This question is about a standard of living for all people in Japan today. In order to live a modern life, what items do you think are necessary and </a:t>
            </a:r>
            <a:r>
              <a:rPr lang="en-US" altLang="ja-JP" u="sng" dirty="0" smtClean="0"/>
              <a:t>should be able to </a:t>
            </a:r>
            <a:r>
              <a:rPr lang="en-US" altLang="ja-JP" dirty="0" smtClean="0"/>
              <a:t>be acquired by everybody? (2800 sample, 1409 responses 50.3%)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Wording of 1999 PSE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“I would like you to indicate the living standards you feel all adults (and children) should have i</a:t>
            </a:r>
            <a:r>
              <a:rPr lang="en-US" altLang="ja-JP" dirty="0" smtClean="0"/>
              <a:t>n Britain today.  Box A is for items which you think are necessary, which all adults should be able to afford and which they should not have to do without.  Box B is for items which may be desirable but are not necessary.”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890554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Comparison of A vs. B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5373216"/>
            <a:ext cx="8352928" cy="1027584"/>
          </a:xfrm>
        </p:spPr>
        <p:txBody>
          <a:bodyPr/>
          <a:lstStyle/>
          <a:p>
            <a:r>
              <a:rPr kumimoji="1" lang="en-US" altLang="ja-JP" dirty="0" smtClean="0"/>
              <a:t>Almost without exception, the A question tends to get higher support than the B question.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4250761" cy="329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00808"/>
            <a:ext cx="4250761" cy="329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直線コネクタ 7"/>
          <p:cNvCxnSpPr/>
          <p:nvPr/>
        </p:nvCxnSpPr>
        <p:spPr>
          <a:xfrm flipV="1">
            <a:off x="5364088" y="2132856"/>
            <a:ext cx="324036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プレファブ</Template>
  <TotalTime>712</TotalTime>
  <Words>1074</Words>
  <Application>Microsoft Office PowerPoint</Application>
  <PresentationFormat>On-screen Show (4:3)</PresentationFormat>
  <Paragraphs>194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Prefab</vt:lpstr>
      <vt:lpstr>Research Seminar The State of Art of  Measuring Poverty and Social Exclusion in the UK and Japan IPSS, Tokyo Time:   January 6th, 2012  9:00～18:00  Public Perception  of Necessities in Japan</vt:lpstr>
      <vt:lpstr>Background: The 2003 Necessities Survey </vt:lpstr>
      <vt:lpstr>Comparing UK(1999) &amp; Japan(2003)</vt:lpstr>
      <vt:lpstr>Why is there a such low support for necessities in Japan?</vt:lpstr>
      <vt:lpstr>New Data The 2011 Necessities Survey </vt:lpstr>
      <vt:lpstr>Two types of questions:</vt:lpstr>
      <vt:lpstr>Wording of 1999 PSE</vt:lpstr>
      <vt:lpstr>Results</vt:lpstr>
      <vt:lpstr>Comparison of A vs. B</vt:lpstr>
      <vt:lpstr>Comparison of A &amp;B</vt:lpstr>
      <vt:lpstr>Comparison of 2003 and 2010(A)</vt:lpstr>
      <vt:lpstr>Items (28 items)that :</vt:lpstr>
      <vt:lpstr>Children’s items (13 items) that:</vt:lpstr>
      <vt:lpstr>Who changed opinion?</vt:lpstr>
      <vt:lpstr>Concurrence of support between sub-groups : income quintile</vt:lpstr>
      <vt:lpstr>Between women &amp; men</vt:lpstr>
      <vt:lpstr>Between Urban &amp; Rural</vt:lpstr>
      <vt:lpstr>Between low &amp; high education attainment</vt:lpstr>
      <vt:lpstr>Between parents &amp; non-parents</vt:lpstr>
      <vt:lpstr>Between Very Old &amp; Very Young</vt:lpstr>
      <vt:lpstr>(2003 Survey) % supporting items: by Age</vt:lpstr>
      <vt:lpstr>Where are the discordances  – Mind you, can we really compare?</vt:lpstr>
    </vt:vector>
  </TitlesOfParts>
  <Company>厚生労働省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国立社会保障・人口問題研究所</dc:creator>
  <cp:lastModifiedBy>xx</cp:lastModifiedBy>
  <cp:revision>46</cp:revision>
  <dcterms:created xsi:type="dcterms:W3CDTF">2011-12-22T04:34:42Z</dcterms:created>
  <dcterms:modified xsi:type="dcterms:W3CDTF">2012-07-04T09:13:41Z</dcterms:modified>
</cp:coreProperties>
</file>